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9"/>
  </p:notesMasterIdLst>
  <p:sldIdLst>
    <p:sldId id="256" r:id="rId2"/>
    <p:sldId id="257" r:id="rId3"/>
    <p:sldId id="258" r:id="rId4"/>
    <p:sldId id="259" r:id="rId5"/>
    <p:sldId id="260" r:id="rId6"/>
    <p:sldId id="261" r:id="rId7"/>
    <p:sldId id="263"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Cohen, Nicole (Nicky) (CDC/OID/NCEZID)" initials="NC" lastIdx="3" clrIdx="2">
    <p:extLst>
      <p:ext uri="{19B8F6BF-5375-455C-9EA6-DF929625EA0E}">
        <p15:presenceInfo xmlns:p15="http://schemas.microsoft.com/office/powerpoint/2012/main" userId="Cohen, Nicole (Nicky) (CDC/OID/NCEZID)" providerId="None"/>
      </p:ext>
    </p:extLst>
  </p:cmAuthor>
  <p:cmAuthor id="5" name="Sadie Ward" initials="SW" lastIdx="9" clrIdx="0">
    <p:extLst>
      <p:ext uri="{19B8F6BF-5375-455C-9EA6-DF929625EA0E}">
        <p15:presenceInfo xmlns:p15="http://schemas.microsoft.com/office/powerpoint/2012/main" userId="Sadie Ward" providerId="None"/>
      </p:ext>
    </p:extLst>
  </p:cmAuthor>
  <p:cmAuthor id="6" name="Rogers, Kimberly B. (CDC/OID/NCEZID)" initials="RKB(" lastIdx="1" clrIdx="1">
    <p:extLst>
      <p:ext uri="{19B8F6BF-5375-455C-9EA6-DF929625EA0E}">
        <p15:presenceInfo xmlns:p15="http://schemas.microsoft.com/office/powerpoint/2012/main" userId="S-1-5-21-1207783550-2075000910-922709458-2283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29" autoAdjust="0"/>
    <p:restoredTop sz="68066" autoAdjust="0"/>
  </p:normalViewPr>
  <p:slideViewPr>
    <p:cSldViewPr snapToGrid="0">
      <p:cViewPr varScale="1">
        <p:scale>
          <a:sx n="38" d="100"/>
          <a:sy n="38" d="100"/>
        </p:scale>
        <p:origin x="1668" y="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4/26/2021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let’s bring all this</a:t>
            </a:r>
            <a:r>
              <a:rPr lang="en-US" baseline="0" dirty="0"/>
              <a:t> together to end our day with group work and presentations!  At MTP we want you to get very used to group work and very accustomed to standing up in front of other people and presenting. Remember a presentation is part of your final work here at MTP, and we’ll give you many opportunities throughout these two weeks to practice. </a:t>
            </a:r>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a:p>
        </p:txBody>
      </p:sp>
    </p:spTree>
    <p:extLst>
      <p:ext uri="{BB962C8B-B14F-4D97-AF65-F5344CB8AC3E}">
        <p14:creationId xmlns:p14="http://schemas.microsoft.com/office/powerpoint/2010/main" val="2766988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what is our goal here?</a:t>
            </a:r>
          </a:p>
          <a:p>
            <a:endParaRPr lang="en-US" dirty="0"/>
          </a:p>
          <a:p>
            <a:r>
              <a:rPr lang="en-US" dirty="0"/>
              <a:t>Our goal is to take the guidance we reviewed today– the International Health Regulations, the International</a:t>
            </a:r>
            <a:r>
              <a:rPr lang="en-US" baseline="0" dirty="0"/>
              <a:t> Civil Aviation Organization guidance, and the WHO Maritime Guidance and the International Maritime Organization Guidance and turn it into action.</a:t>
            </a:r>
          </a:p>
          <a:p>
            <a:br>
              <a:rPr lang="en-US" baseline="0" dirty="0"/>
            </a:br>
            <a:r>
              <a:rPr lang="en-US" baseline="0" dirty="0"/>
              <a:t>What does that mean? It means showing us exact examples of how you do your work, but tying it back to the guidance you learned. </a:t>
            </a:r>
          </a:p>
          <a:p>
            <a:endParaRPr lang="en-US" baseline="0" dirty="0"/>
          </a:p>
          <a:p>
            <a:r>
              <a:rPr lang="en-US" baseline="0" dirty="0"/>
              <a:t>It also means getting used to the groups you have been assigned to and practicing your oral presentation skills!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a:p>
        </p:txBody>
      </p:sp>
    </p:spTree>
    <p:extLst>
      <p:ext uri="{BB962C8B-B14F-4D97-AF65-F5344CB8AC3E}">
        <p14:creationId xmlns:p14="http://schemas.microsoft.com/office/powerpoint/2010/main" val="907739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have learned a lot today about various global guidance that rules our actions at POE.</a:t>
            </a:r>
            <a:r>
              <a:rPr lang="en-US" baseline="0" dirty="0"/>
              <a:t> Whether you’re at an airport, a port, or a ground crossing, at least some of this guidance applies to you. And the IHR applies to us all.</a:t>
            </a:r>
          </a:p>
          <a:p>
            <a:endParaRPr lang="en-US" baseline="0" dirty="0"/>
          </a:p>
          <a:p>
            <a:r>
              <a:rPr lang="en-US" baseline="0" dirty="0"/>
              <a:t>So here’s what you are being asked to do. We are asking each of the groups to </a:t>
            </a:r>
            <a:r>
              <a:rPr lang="en-US" sz="1200" kern="1200" dirty="0">
                <a:solidFill>
                  <a:schemeClr val="tx1"/>
                </a:solidFill>
                <a:effectLst/>
                <a:latin typeface="+mn-lt"/>
                <a:ea typeface="+mn-ea"/>
                <a:cs typeface="+mn-cs"/>
              </a:rPr>
              <a:t> identify any of the concept they’ve learned (or found it helpful to review), then </a:t>
            </a:r>
            <a:r>
              <a:rPr lang="en-US" baseline="0" dirty="0"/>
              <a:t>take 20 minutes and discuss how the guidance we learned today applies to them.</a:t>
            </a:r>
          </a:p>
          <a:p>
            <a:endParaRPr lang="en-US" baseline="0" dirty="0"/>
          </a:p>
          <a:p>
            <a:r>
              <a:rPr lang="en-US" baseline="0" dirty="0"/>
              <a:t>Think about one or two POE that are represented by your group. Is it a ground crossing? Is it seaport? Is it an airport? It doesn’t matter to us which one you choose.  Take 20 minutes to remember 1-2 technical points you learned today. Was it a few of the IHR core capacities? Perhaps it was one of the ICAO annexes. Perhaps it was some of the specific maritime guidance. Use your notes to pull out the guidance—but only one part of it, as we only have 20 minutes!</a:t>
            </a:r>
          </a:p>
          <a:p>
            <a:endParaRPr lang="en-US" baseline="0" dirty="0"/>
          </a:p>
          <a:p>
            <a:r>
              <a:rPr lang="en-US" baseline="0" dirty="0"/>
              <a:t>Now….take that guidance and figure out how it applies to you. Discuss exactly how you implement what WHO or ICAO is telling you to do in this piece of guidance. Name an example of you at your POE performing that guidance. Perhaps it is via your preparatory and planning examples at a POE. Perhaps it is you responding to something at a POE. </a:t>
            </a:r>
          </a:p>
          <a:p>
            <a:endParaRPr lang="en-US" baseline="0" dirty="0"/>
          </a:p>
          <a:p>
            <a:r>
              <a:rPr lang="en-US" baseline="0" dirty="0"/>
              <a:t>We’ll be coming around the tables to help address any questions you have. </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a:p>
        </p:txBody>
      </p:sp>
    </p:spTree>
    <p:extLst>
      <p:ext uri="{BB962C8B-B14F-4D97-AF65-F5344CB8AC3E}">
        <p14:creationId xmlns:p14="http://schemas.microsoft.com/office/powerpoint/2010/main" val="25339998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a:t>
            </a:r>
            <a:r>
              <a:rPr lang="en-US" baseline="0" dirty="0"/>
              <a:t> after you have your 20 minutes of discussion, we’ll be doing our first of MANY oral presentations during MTP!</a:t>
            </a:r>
          </a:p>
          <a:p>
            <a:endParaRPr lang="en-US" baseline="0" dirty="0"/>
          </a:p>
          <a:p>
            <a:r>
              <a:rPr lang="en-US" baseline="0" dirty="0"/>
              <a:t>Each group will select a spokesman or spokeswoman. That person is responsible for talking, but the entire group must go up and support them, so you’ll all be standing.</a:t>
            </a:r>
          </a:p>
          <a:p>
            <a:endParaRPr lang="en-US" baseline="0" dirty="0"/>
          </a:p>
          <a:p>
            <a:r>
              <a:rPr lang="en-US" baseline="0" dirty="0"/>
              <a:t>Don’t get disappointed if you do not get to speak this time. We are keeping track of which members of each group present, and we’ll make sure that everyone gets the same number of opportunities to speak. </a:t>
            </a:r>
          </a:p>
          <a:p>
            <a:endParaRPr lang="en-US" baseline="0" dirty="0"/>
          </a:p>
          <a:p>
            <a:r>
              <a:rPr lang="en-US" baseline="0" dirty="0"/>
              <a:t>Each group will then have 5 minutes to present on their discussion. We’ll keep time, which is something else we want to teach you during MTP—staying on time during presentations.</a:t>
            </a:r>
          </a:p>
          <a:p>
            <a:endParaRPr lang="en-US" baseline="0" dirty="0"/>
          </a:p>
          <a:p>
            <a:r>
              <a:rPr lang="en-US" baseline="0" dirty="0"/>
              <a:t>If you want to use a notes or “cheat sheets” during your presentations, you are welcome to.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a:p>
        </p:txBody>
      </p:sp>
    </p:spTree>
    <p:extLst>
      <p:ext uri="{BB962C8B-B14F-4D97-AF65-F5344CB8AC3E}">
        <p14:creationId xmlns:p14="http://schemas.microsoft.com/office/powerpoint/2010/main" val="7596407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we’ll begin</a:t>
            </a:r>
            <a:r>
              <a:rPr lang="en-US" baseline="0" dirty="0"/>
              <a:t> our 20 minutes for group breakout sessions!</a:t>
            </a:r>
          </a:p>
          <a:p>
            <a:endParaRPr lang="en-US" baseline="0" dirty="0"/>
          </a:p>
          <a:p>
            <a:r>
              <a:rPr lang="en-US" i="1" baseline="0" dirty="0"/>
              <a:t>Set the timer for 20 minutes. You + an additional facilitator(s) begin to walk around the room, chatting with each group to ensure they are on the right track.</a:t>
            </a:r>
          </a:p>
          <a:p>
            <a:endParaRPr lang="en-US" i="1" baseline="0" dirty="0"/>
          </a:p>
          <a:p>
            <a:r>
              <a:rPr lang="en-US" i="1" baseline="0" dirty="0"/>
              <a:t>Focus ensuring each group is only focusing on one or two elements of global guidance—an IHR core capacity an ICAO SARP annex, etc. – and how it applies to one POE.</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a:p>
        </p:txBody>
      </p:sp>
    </p:spTree>
    <p:extLst>
      <p:ext uri="{BB962C8B-B14F-4D97-AF65-F5344CB8AC3E}">
        <p14:creationId xmlns:p14="http://schemas.microsoft.com/office/powerpoint/2010/main" val="248371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Introduce</a:t>
            </a:r>
            <a:r>
              <a:rPr lang="en-US" i="1" baseline="0" dirty="0"/>
              <a:t> each group to come up to the stage, and ensure each has one speaker with the rest in the background. Say you have five minutes to present.</a:t>
            </a:r>
          </a:p>
          <a:p>
            <a:endParaRPr lang="en-US" i="1" baseline="0" dirty="0"/>
          </a:p>
          <a:p>
            <a:r>
              <a:rPr lang="en-US" i="1" baseline="0" dirty="0"/>
              <a:t>(Allow 5 minutes for presentation).</a:t>
            </a:r>
          </a:p>
          <a:p>
            <a:endParaRPr lang="en-US" i="1" baseline="0" dirty="0"/>
          </a:p>
          <a:p>
            <a:r>
              <a:rPr lang="en-US" i="1" baseline="0" dirty="0"/>
              <a:t>After each presentation, summarize the key points and ask any clarifying questions. Ask the audience for questions. This Q&amp;A process should take approximate 5 minutes. </a:t>
            </a:r>
          </a:p>
          <a:p>
            <a:endParaRPr lang="en-US" i="1" baseline="0" dirty="0"/>
          </a:p>
          <a:p>
            <a:r>
              <a:rPr lang="en-US" i="1" baseline="0" dirty="0"/>
              <a:t>Keep this slide up through all three group presentations and Q&amp;A.</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a:p>
        </p:txBody>
      </p:sp>
    </p:spTree>
    <p:extLst>
      <p:ext uri="{BB962C8B-B14F-4D97-AF65-F5344CB8AC3E}">
        <p14:creationId xmlns:p14="http://schemas.microsoft.com/office/powerpoint/2010/main" val="15464560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concludes</a:t>
            </a:r>
            <a:r>
              <a:rPr lang="en-US" baseline="0" dirty="0"/>
              <a:t> today. How did you like it? </a:t>
            </a:r>
          </a:p>
          <a:p>
            <a:endParaRPr lang="en-US" i="1" baseline="0" dirty="0"/>
          </a:p>
          <a:p>
            <a:r>
              <a:rPr lang="en-US" i="1" baseline="0" dirty="0"/>
              <a:t>Take participant contributions and introduce the comment card.</a:t>
            </a:r>
            <a:endParaRPr lang="en-US" baseline="0" dirty="0"/>
          </a:p>
          <a:p>
            <a:endParaRPr lang="en-US" baseline="0" dirty="0"/>
          </a:p>
          <a:p>
            <a:r>
              <a:rPr lang="en-US" baseline="0" dirty="0"/>
              <a:t>We will ask you all this exact same question at the end of each day, so prepare for it. </a:t>
            </a:r>
            <a:r>
              <a:rPr lang="en-US" b="1" baseline="0" dirty="0"/>
              <a:t>What are two key items today that are important to cascade down to my POE? How will I do it?</a:t>
            </a:r>
            <a:r>
              <a:rPr lang="en-US" b="0" baseline="0" dirty="0"/>
              <a:t> </a:t>
            </a:r>
          </a:p>
          <a:p>
            <a:endParaRPr lang="en-US" b="0" baseline="0" dirty="0"/>
          </a:p>
          <a:p>
            <a:r>
              <a:rPr lang="en-US" b="0" baseline="0" dirty="0"/>
              <a:t>At the end of most days, you’ll address this through a group presentation, but we already had one today. So….does any one have any ideas in how to answer this question? </a:t>
            </a:r>
          </a:p>
          <a:p>
            <a:endParaRPr lang="en-US" b="0" baseline="0" dirty="0"/>
          </a:p>
          <a:p>
            <a:r>
              <a:rPr lang="en-US" b="0" i="1" baseline="0" dirty="0"/>
              <a:t>Take participant contributions</a:t>
            </a:r>
          </a:p>
          <a:p>
            <a:endParaRPr lang="en-US" b="0" i="1" baseline="0" dirty="0"/>
          </a:p>
          <a:p>
            <a:r>
              <a:rPr lang="en-US" b="0" i="0" baseline="0" dirty="0"/>
              <a:t>I would begin writing down your answer to this question each day, as it will help you in preparing your presentation for the end of MTP. </a:t>
            </a:r>
          </a:p>
          <a:p>
            <a:endParaRPr lang="en-US" b="0" i="1" baseline="0" dirty="0"/>
          </a:p>
          <a:p>
            <a:r>
              <a:rPr lang="en-US" b="0" i="0" baseline="0" dirty="0"/>
              <a:t>And now, let’s quickly turn in our agendas for the next day. </a:t>
            </a:r>
            <a:r>
              <a:rPr lang="en-US" b="0" i="1" baseline="0" dirty="0"/>
              <a:t>Review next day’s agenda and address any questions.</a:t>
            </a:r>
            <a:endParaRPr lang="en-US" i="0" dirty="0"/>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a:p>
        </p:txBody>
      </p:sp>
    </p:spTree>
    <p:extLst>
      <p:ext uri="{BB962C8B-B14F-4D97-AF65-F5344CB8AC3E}">
        <p14:creationId xmlns:p14="http://schemas.microsoft.com/office/powerpoint/2010/main" val="40634770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03BE566C-AB4F-403A-8AE7-68145842EBA5}" type="datetime1">
              <a:rPr lang="en-US" smtClean="0"/>
              <a:t>4/26/2021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a:t>
              </a:t>
            </a:r>
            <a:endParaRPr lang="en-US" dirty="0"/>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43DFA3D-5C3A-4044-A304-E9D536A45F7D}"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DD693C04-8FE7-4171-9A31-18B1CD9B4D0E}"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202C91D2-25C5-496A-8E26-7F88CE35F440}"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8085DFE-F559-497B-ADA3-236D1E75BD73}"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8FA6760F-B081-4B6C-A8BB-26796331CD13}"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716EA14A-28CA-4842-93C3-10A3064050CE}"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38695D-DA08-4352-8790-271DB32CB896}"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B0D6FF9-2C64-4D8D-B5A4-4E80D867C9AB}"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B779B5F-50FF-4C24-8A9F-7E98F8065245}"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E60F4B0-8CB8-4DE2-A47D-071E80CED413}"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9795CF-0CBE-4D98-958C-134F34930B3C}"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E527017-1DDA-4960-80C7-69F4627F3049}"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D56AF19-AE19-4062-830E-CA94F4672532}" type="datetime1">
              <a:rPr lang="en-US" smtClean="0"/>
              <a:t>4/26/2021</a:t>
            </a:fld>
            <a:endParaRPr lang="en-US" dirty="0"/>
          </a:p>
        </p:txBody>
      </p:sp>
      <p:sp>
        <p:nvSpPr>
          <p:cNvPr id="4" name="Footer Placeholder 3"/>
          <p:cNvSpPr>
            <a:spLocks noGrp="1"/>
          </p:cNvSpPr>
          <p:nvPr>
            <p:ph type="ftr" sz="quarter" idx="11"/>
          </p:nvPr>
        </p:nvSpPr>
        <p:spPr/>
        <p:txBody>
          <a:bodyPr/>
          <a:lstStyle/>
          <a:p>
            <a:r>
              <a:rPr lang="en-US"/>
              <a:t>
              </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937465-4583-4A7A-98B9-AC73CB0E1C68}" type="datetime1">
              <a:rPr lang="en-US" smtClean="0"/>
              <a:t>4/26/2021</a:t>
            </a:fld>
            <a:endParaRPr lang="en-US" dirty="0"/>
          </a:p>
        </p:txBody>
      </p:sp>
      <p:sp>
        <p:nvSpPr>
          <p:cNvPr id="3" name="Footer Placeholder 2"/>
          <p:cNvSpPr>
            <a:spLocks noGrp="1"/>
          </p:cNvSpPr>
          <p:nvPr>
            <p:ph type="ftr" sz="quarter" idx="11"/>
          </p:nvPr>
        </p:nvSpPr>
        <p:spPr/>
        <p:txBody>
          <a:bodyPr/>
          <a:lstStyle/>
          <a:p>
            <a:r>
              <a:rPr lang="en-US"/>
              <a:t>
              </a:t>
            </a:r>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5729031-69DE-412D-A9E3-A94885592F8C}"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FC0538-629D-4701-94CA-834227347A1E}"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3787BFAF-3E94-4E08-91B2-D73FB958BA4E}" type="datetime1">
              <a:rPr lang="en-US" smtClean="0"/>
              <a:t>4/26/2021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a:t>
              </a:t>
            </a:r>
            <a:endParaRPr lang="en-US"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en-US" dirty="0"/>
              <a:t>Implementing IHR and POE Global Guidance at your POE: Group Activity</a:t>
            </a:r>
            <a:endParaRPr lang="en-US" b="1" dirty="0"/>
          </a:p>
        </p:txBody>
      </p:sp>
      <p:sp>
        <p:nvSpPr>
          <p:cNvPr id="3" name="Subtitle 2"/>
          <p:cNvSpPr>
            <a:spLocks noGrp="1"/>
          </p:cNvSpPr>
          <p:nvPr>
            <p:ph type="subTitle" idx="1"/>
          </p:nvPr>
        </p:nvSpPr>
        <p:spPr>
          <a:xfrm>
            <a:off x="1154954" y="4777379"/>
            <a:ext cx="10464021" cy="1612131"/>
          </a:xfrm>
        </p:spPr>
        <p:txBody>
          <a:bodyPr>
            <a:normAutofit/>
          </a:bodyPr>
          <a:lstStyle/>
          <a:p>
            <a:r>
              <a:rPr lang="en-US" dirty="0"/>
              <a:t>Master training Program</a:t>
            </a:r>
          </a:p>
          <a:p>
            <a:r>
              <a:rPr lang="en-US" dirty="0"/>
              <a:t>[</a:t>
            </a:r>
            <a:r>
              <a:rPr lang="en-US" dirty="0">
                <a:solidFill>
                  <a:srgbClr val="FF0000"/>
                </a:solidFill>
              </a:rPr>
              <a:t>date</a:t>
            </a:r>
            <a:r>
              <a:rPr lang="en-US" dirty="0"/>
              <a:t>]</a:t>
            </a:r>
          </a:p>
        </p:txBody>
      </p:sp>
    </p:spTree>
    <p:extLst>
      <p:ext uri="{BB962C8B-B14F-4D97-AF65-F5344CB8AC3E}">
        <p14:creationId xmlns:p14="http://schemas.microsoft.com/office/powerpoint/2010/main" val="319378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a:xfrm>
            <a:off x="1154954" y="2603500"/>
            <a:ext cx="10697739" cy="3416300"/>
          </a:xfrm>
        </p:spPr>
        <p:txBody>
          <a:bodyPr/>
          <a:lstStyle/>
          <a:p>
            <a:r>
              <a:rPr lang="en-US" dirty="0"/>
              <a:t>Put into practice what you have learned today about IHR, ICAO, IMO/Maritime, and other global guidance  through working as a group</a:t>
            </a:r>
          </a:p>
          <a:p>
            <a:r>
              <a:rPr lang="en-US" dirty="0"/>
              <a:t>Work on your group and oral presentation skills—you’ll use them every day at MTP!</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9897" y="3924781"/>
            <a:ext cx="1803098" cy="2608927"/>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82408" y="3785842"/>
            <a:ext cx="2233958" cy="2233958"/>
          </a:xfrm>
          <a:prstGeom prst="rect">
            <a:avLst/>
          </a:prstGeom>
        </p:spPr>
      </p:pic>
      <p:sp>
        <p:nvSpPr>
          <p:cNvPr id="11" name="Right Arrow 10"/>
          <p:cNvSpPr/>
          <p:nvPr/>
        </p:nvSpPr>
        <p:spPr>
          <a:xfrm>
            <a:off x="3907580" y="4840581"/>
            <a:ext cx="3256157" cy="8010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6660048" y="6019800"/>
            <a:ext cx="4512212" cy="646331"/>
          </a:xfrm>
          <a:prstGeom prst="rect">
            <a:avLst/>
          </a:prstGeom>
        </p:spPr>
        <p:txBody>
          <a:bodyPr wrap="square">
            <a:spAutoFit/>
          </a:bodyPr>
          <a:lstStyle/>
          <a:p>
            <a:pPr algn="ctr"/>
            <a:r>
              <a:rPr lang="en-US" dirty="0">
                <a:solidFill>
                  <a:srgbClr val="FF0000"/>
                </a:solidFill>
              </a:rPr>
              <a:t>Example photo; update with country-specific photo</a:t>
            </a:r>
          </a:p>
        </p:txBody>
      </p:sp>
    </p:spTree>
    <p:extLst>
      <p:ext uri="{BB962C8B-B14F-4D97-AF65-F5344CB8AC3E}">
        <p14:creationId xmlns:p14="http://schemas.microsoft.com/office/powerpoint/2010/main" val="1810620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Instructions for Breakout Groups</a:t>
            </a:r>
          </a:p>
        </p:txBody>
      </p:sp>
      <p:sp>
        <p:nvSpPr>
          <p:cNvPr id="3" name="Content Placeholder 2"/>
          <p:cNvSpPr>
            <a:spLocks noGrp="1"/>
          </p:cNvSpPr>
          <p:nvPr>
            <p:ph idx="1"/>
          </p:nvPr>
        </p:nvSpPr>
        <p:spPr>
          <a:xfrm>
            <a:off x="552092" y="2603499"/>
            <a:ext cx="7314396" cy="3841905"/>
          </a:xfrm>
        </p:spPr>
        <p:txBody>
          <a:bodyPr/>
          <a:lstStyle/>
          <a:p>
            <a:r>
              <a:rPr lang="en-US" sz="2000" dirty="0"/>
              <a:t>Meet with your group for </a:t>
            </a:r>
            <a:r>
              <a:rPr lang="en-US" sz="2000" b="1" dirty="0"/>
              <a:t>20 minutes </a:t>
            </a:r>
            <a:r>
              <a:rPr lang="en-US" sz="2000" dirty="0"/>
              <a:t>to discuss how IHR, ICAO, and/or IMO requirements guide your work at </a:t>
            </a:r>
            <a:r>
              <a:rPr lang="en-US" sz="2000" b="1" dirty="0"/>
              <a:t>one</a:t>
            </a:r>
            <a:r>
              <a:rPr lang="en-US" sz="2000" dirty="0"/>
              <a:t> POE.</a:t>
            </a:r>
          </a:p>
          <a:p>
            <a:r>
              <a:rPr lang="en-US" sz="2000" dirty="0"/>
              <a:t>Discuss the following:</a:t>
            </a:r>
          </a:p>
          <a:p>
            <a:pPr lvl="1"/>
            <a:r>
              <a:rPr lang="en-US" sz="1800" dirty="0"/>
              <a:t>Choose 1-2 elements from the global guidance (IHR core capacities, ICAO annexes, etc.) </a:t>
            </a:r>
          </a:p>
          <a:p>
            <a:pPr lvl="1"/>
            <a:r>
              <a:rPr lang="en-US" sz="1800" dirty="0"/>
              <a:t>Discuss exactly how you implement these elements at a POE (preparation, response)</a:t>
            </a:r>
          </a:p>
          <a:p>
            <a:pPr lvl="1"/>
            <a:r>
              <a:rPr lang="en-US" sz="1800" dirty="0"/>
              <a:t>Describe an example of how you practiced this guidance (response, planning etc.) in the past</a:t>
            </a:r>
          </a:p>
          <a:p>
            <a:pPr lvl="1"/>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828156" y="2832652"/>
            <a:ext cx="4250966" cy="2957996"/>
          </a:xfrm>
          <a:prstGeom prst="rect">
            <a:avLst/>
          </a:prstGeom>
        </p:spPr>
      </p:pic>
    </p:spTree>
    <p:extLst>
      <p:ext uri="{BB962C8B-B14F-4D97-AF65-F5344CB8AC3E}">
        <p14:creationId xmlns:p14="http://schemas.microsoft.com/office/powerpoint/2010/main" val="2568833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Instructions for the Group Presentation</a:t>
            </a:r>
          </a:p>
        </p:txBody>
      </p:sp>
      <p:sp>
        <p:nvSpPr>
          <p:cNvPr id="3" name="Content Placeholder 2"/>
          <p:cNvSpPr>
            <a:spLocks noGrp="1"/>
          </p:cNvSpPr>
          <p:nvPr>
            <p:ph idx="1"/>
          </p:nvPr>
        </p:nvSpPr>
        <p:spPr>
          <a:xfrm>
            <a:off x="609600" y="2603500"/>
            <a:ext cx="10972800" cy="3416300"/>
          </a:xfrm>
        </p:spPr>
        <p:txBody>
          <a:bodyPr/>
          <a:lstStyle/>
          <a:p>
            <a:r>
              <a:rPr lang="en-US" dirty="0"/>
              <a:t>At the end of 20 minutes, groups will present a summary of their discussion</a:t>
            </a:r>
          </a:p>
          <a:p>
            <a:r>
              <a:rPr lang="en-US" dirty="0"/>
              <a:t>Only one group member can present on behalf of group, but rest of group must stand with them</a:t>
            </a:r>
          </a:p>
          <a:p>
            <a:pPr lvl="1"/>
            <a:r>
              <a:rPr lang="en-US" dirty="0"/>
              <a:t>All group members will end up getting a chance to present at MTP!</a:t>
            </a:r>
          </a:p>
          <a:p>
            <a:r>
              <a:rPr lang="en-US" dirty="0"/>
              <a:t>Each group has 5 minutes to present – we will keep time!</a:t>
            </a:r>
          </a:p>
          <a:p>
            <a:r>
              <a:rPr lang="en-US" dirty="0"/>
              <a:t>You may bring and use notes during your presentation</a:t>
            </a:r>
          </a:p>
          <a:p>
            <a:r>
              <a:rPr lang="en-US" dirty="0"/>
              <a:t>We will have 5 minutes of discussion after each presentation</a:t>
            </a:r>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val="33529935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Breakout in Groups!</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841885" y="2603500"/>
            <a:ext cx="3389042" cy="3416300"/>
          </a:xfrm>
        </p:spPr>
      </p:pic>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25858621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 Presentations + Q &amp;A</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687868" y="2879455"/>
            <a:ext cx="2671936" cy="2018796"/>
          </a:xfrm>
        </p:spPr>
      </p:pic>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16003415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Review of the Day and Next Steps</a:t>
            </a:r>
          </a:p>
        </p:txBody>
      </p:sp>
      <p:sp>
        <p:nvSpPr>
          <p:cNvPr id="3" name="Content Placeholder 2"/>
          <p:cNvSpPr>
            <a:spLocks noGrp="1"/>
          </p:cNvSpPr>
          <p:nvPr>
            <p:ph idx="1"/>
          </p:nvPr>
        </p:nvSpPr>
        <p:spPr>
          <a:xfrm>
            <a:off x="815333" y="2536592"/>
            <a:ext cx="10375406" cy="3953417"/>
          </a:xfrm>
        </p:spPr>
        <p:txBody>
          <a:bodyPr>
            <a:normAutofit/>
          </a:bodyPr>
          <a:lstStyle/>
          <a:p>
            <a:pPr lvl="0"/>
            <a:r>
              <a:rPr lang="en-US" sz="2800" dirty="0"/>
              <a:t>Reflections on the day</a:t>
            </a:r>
          </a:p>
          <a:p>
            <a:pPr lvl="1"/>
            <a:r>
              <a:rPr lang="en-US" sz="2600" dirty="0"/>
              <a:t>Comment cards/boxes!</a:t>
            </a:r>
          </a:p>
          <a:p>
            <a:pPr lvl="0"/>
            <a:r>
              <a:rPr lang="en-US" sz="2800" dirty="0"/>
              <a:t>What are two key items today that are important to cascade down to my POE? How will I do it?</a:t>
            </a:r>
          </a:p>
          <a:p>
            <a:r>
              <a:rPr lang="en-US" sz="2800" dirty="0"/>
              <a:t>Looking at tomorrow’s agenda, what am I most eager to learn?</a:t>
            </a:r>
          </a:p>
        </p:txBody>
      </p:sp>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73511107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1384</TotalTime>
  <Words>1230</Words>
  <Application>Microsoft Office PowerPoint</Application>
  <PresentationFormat>Widescreen</PresentationFormat>
  <Paragraphs>90</Paragraphs>
  <Slides>7</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Century Gothic</vt:lpstr>
      <vt:lpstr>Wingdings 3</vt:lpstr>
      <vt:lpstr>Ion Boardroom</vt:lpstr>
      <vt:lpstr>Implementing IHR and POE Global Guidance at your POE: Group Activity</vt:lpstr>
      <vt:lpstr>Learning Objectives</vt:lpstr>
      <vt:lpstr>Instructions for Breakout Groups</vt:lpstr>
      <vt:lpstr>Instructions for the Group Presentation</vt:lpstr>
      <vt:lpstr>Breakout in Groups!</vt:lpstr>
      <vt:lpstr>Group Presentations + Q &amp;A</vt:lpstr>
      <vt:lpstr>Review of the Day and Next Steps</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Hanlon, Chelsea (CDC/DDID/NCEZID/DGMQ) (CTR)</cp:lastModifiedBy>
  <cp:revision>122</cp:revision>
  <dcterms:created xsi:type="dcterms:W3CDTF">2018-05-15T08:59:29Z</dcterms:created>
  <dcterms:modified xsi:type="dcterms:W3CDTF">2021-04-26T20:41:23Z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2021-04-26T20:41:23Z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10675b16-835d-426a-87f5-80ee15cccc5c</vt:lpwstr>
  </property>
  <property fmtid="{D5CDD505-2E9C-101B-9397-08002B2CF9AE}" pid="8" name="MSIP_Label_7b94a7b8-f06c-4dfe-bdcc-9b548fd58c31_ContentBits">
    <vt:lpwstr>0</vt:lpwstr>
  </property>
</Properties>
</file>